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rafiati.com/en/literature-selections/keylogger/" TargetMode="External" Type="http://schemas.openxmlformats.org/officeDocument/2006/relationships/hyperlink"/><Relationship Id="rId4" Target="https://iopscience.iop.org/article/10.1088/1742-6596/954/1/012008/pdf" TargetMode="External" Type="http://schemas.openxmlformats.org/officeDocument/2006/relationships/hyperlink"/><Relationship Id="rId5" Target="https://www.researchgate.net/publication/228797653_Keystroke_logging_keylogg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 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marL="647700" indent="-323850" lvl="1">
              <a:lnSpc>
                <a:spcPts val="3600"/>
              </a:lnSpc>
              <a:buAutoNum type="arabicPeriod" startAt="1"/>
            </a:pPr>
            <a:r>
              <a:rPr lang="en-US" sz="3000">
                <a:solidFill>
                  <a:srgbClr val="1482AC"/>
                </a:solidFill>
                <a:latin typeface="Arial Bold"/>
              </a:rPr>
              <a:t> Ashok T -College Of Engineering Guindy-B.E 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u="sng">
                <a:solidFill>
                  <a:srgbClr val="6EAC1C"/>
                </a:solidFill>
                <a:latin typeface="Zen Maru Gothic"/>
                <a:hlinkClick r:id="rId3" tooltip="https://www.grafiati.com/en/literature-selections/keylogger/"/>
              </a:rPr>
              <a:t>https://www.grafiati.com/en/literature-selections/keylogger/</a:t>
            </a:r>
          </a:p>
          <a:p>
            <a:pPr algn="l" marL="651510" indent="-325755" lvl="1">
              <a:lnSpc>
                <a:spcPts val="4752"/>
              </a:lnSpc>
              <a:buFont typeface="Arial"/>
              <a:buChar char="•"/>
            </a:pPr>
            <a:r>
              <a:rPr lang="en-US" sz="3600" spc="-29" u="sng">
                <a:solidFill>
                  <a:srgbClr val="6EAC1C"/>
                </a:solidFill>
                <a:latin typeface="Zen Maru Gothic"/>
                <a:hlinkClick r:id="rId4" tooltip="https://iopscience.iop.org/article/10.1088/1742-6596/954/1/012008/pdf"/>
              </a:rPr>
              <a:t>https://iopscience.iop.org/article/10.1088/1742-6596/954/1/012008/pdf</a:t>
            </a:r>
          </a:p>
          <a:p>
            <a:pPr algn="l" marL="651510" indent="-325755" lvl="1">
              <a:lnSpc>
                <a:spcPts val="4752"/>
              </a:lnSpc>
              <a:buFont typeface="Arial"/>
              <a:buChar char="•"/>
            </a:pPr>
            <a:r>
              <a:rPr lang="en-US" sz="3600" spc="-29" u="sng">
                <a:solidFill>
                  <a:srgbClr val="6EAC1C"/>
                </a:solidFill>
                <a:latin typeface="Zen Maru Gothic"/>
                <a:hlinkClick r:id="rId5" tooltip="https://www.researchgate.net/publication/228797653_Keystroke_logging_keylogging"/>
              </a:rPr>
              <a:t>https://www.researchgate.net/publication/228797653_Keystroke_logging_keylogging</a:t>
            </a:r>
          </a:p>
          <a:p>
            <a:pPr algn="l" marL="651510" indent="-325755" lvl="1">
              <a:lnSpc>
                <a:spcPts val="475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(Output Image)</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The provided Python code presents a keylogger application integrated with a Tkinter-based graphical user interface (GUI). This application records various key events, including press, hold, and release actions, and archives them in both text and JSON file formats. Users can initiate and terminate the keylogging process through intuitive GUI buttons, with real-time status updates displayed on the interface. The primary objective is to develop an accessible and efficient keylogger solution that offers seamless control and clear feedback to users, ensuring accurate logging of keystrokes for potential analysis or monitoring purposes.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7742201"/>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provided Python code offers a basis for addressing the challenge of developing a keylogger application with a Tkinter-based graphical user interface (GUI). To enhance its functionality and usability, the following steps can be implemented:</a:t>
            </a:r>
          </a:p>
          <a:p>
            <a:pPr algn="l" marL="325755" indent="-162878" lvl="1">
              <a:lnSpc>
                <a:spcPts val="2376"/>
              </a:lnSpc>
              <a:buFont typeface="Arial"/>
              <a:buChar char="•"/>
            </a:pPr>
            <a:r>
              <a:rPr lang="en-US" sz="1800" spc="16">
                <a:solidFill>
                  <a:srgbClr val="404040"/>
                </a:solidFill>
                <a:latin typeface="TT Rounds Condensed Bold"/>
              </a:rPr>
              <a:t>Data Collection:</a:t>
            </a:r>
          </a:p>
          <a:p>
            <a:pPr algn="l" marL="812482" indent="-270828" lvl="2">
              <a:lnSpc>
                <a:spcPts val="2160"/>
              </a:lnSpc>
              <a:buFont typeface="Arial"/>
              <a:buChar char="⚬"/>
            </a:pPr>
            <a:r>
              <a:rPr lang="en-US" sz="1800" spc="16">
                <a:solidFill>
                  <a:srgbClr val="404040"/>
                </a:solidFill>
                <a:latin typeface="TT Rounds Condensed Bold"/>
              </a:rPr>
              <a:t>The code collects data on key press, hold, and release events using the pynput library.</a:t>
            </a:r>
          </a:p>
          <a:p>
            <a:pPr algn="l" marL="326482" indent="-163241" lvl="1">
              <a:lnSpc>
                <a:spcPts val="2376"/>
              </a:lnSpc>
              <a:buFont typeface="Arial"/>
              <a:buChar char="•"/>
            </a:pPr>
            <a:r>
              <a:rPr lang="en-US" sz="1800" spc="16">
                <a:solidFill>
                  <a:srgbClr val="404040"/>
                </a:solidFill>
                <a:latin typeface="TT Rounds Condensed Bold"/>
              </a:rPr>
              <a:t>Machine Learning Algorithm: </a:t>
            </a:r>
          </a:p>
          <a:p>
            <a:pPr algn="l" marL="812482" indent="-270827" lvl="2">
              <a:lnSpc>
                <a:spcPts val="2160"/>
              </a:lnSpc>
              <a:buFont typeface="Arial"/>
              <a:buChar char="⚬"/>
            </a:pPr>
            <a:r>
              <a:rPr lang="en-US" sz="1800" spc="16">
                <a:solidFill>
                  <a:srgbClr val="404040"/>
                </a:solidFill>
                <a:latin typeface="TT Rounds Condensed Bold"/>
              </a:rPr>
              <a:t>The application relies on event listener functions provided by the pynput library to capture and log key press, hold, and release events in real-time. These events are then processed and stored accordingly, without the need for training or prediction typically associated with machine learning algorithms. Therefore, the keylogger application operates primarily based on event detection and logging rather than machine learning techniques.</a:t>
            </a:r>
          </a:p>
          <a:p>
            <a:pPr algn="l" marL="325755" indent="-162878" lvl="1">
              <a:lnSpc>
                <a:spcPts val="2376"/>
              </a:lnSpc>
              <a:buFont typeface="Arial"/>
              <a:buChar char="•"/>
            </a:pPr>
            <a:r>
              <a:rPr lang="en-US" sz="1800" spc="16">
                <a:solidFill>
                  <a:srgbClr val="404040"/>
                </a:solidFill>
                <a:latin typeface="TT Rounds Condensed Bold"/>
              </a:rPr>
              <a:t>Data Preprocessing:</a:t>
            </a:r>
          </a:p>
          <a:p>
            <a:pPr algn="l" marL="812482" indent="-270828" lvl="2">
              <a:lnSpc>
                <a:spcPts val="2160"/>
              </a:lnSpc>
              <a:buFont typeface="Arial"/>
              <a:buChar char="⚬"/>
            </a:pPr>
            <a:r>
              <a:rPr lang="en-US" sz="1800" spc="16">
                <a:solidFill>
                  <a:srgbClr val="404040"/>
                </a:solidFill>
                <a:latin typeface="TT Rounds Condensed Bold"/>
              </a:rPr>
              <a:t>As the data collection process is straightforward, no specific preprocessing steps are required in this context.</a:t>
            </a: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Develop a user-friendly interface or application using Tkinter to provide a seamless user experience for starting and stopping the keylogging process.</a:t>
            </a:r>
          </a:p>
          <a:p>
            <a:pPr algn="l" marL="812482" indent="-270828" lvl="2">
              <a:lnSpc>
                <a:spcPts val="2160"/>
              </a:lnSpc>
              <a:buFont typeface="Arial"/>
              <a:buChar char="⚬"/>
            </a:pPr>
            <a:r>
              <a:rPr lang="en-US" sz="1800" spc="16">
                <a:solidFill>
                  <a:srgbClr val="404040"/>
                </a:solidFill>
                <a:latin typeface="TT Rounds Condensed Bold"/>
              </a:rPr>
              <a:t>Enhance the GUI design to improve usability and aesthetics.</a:t>
            </a:r>
          </a:p>
          <a:p>
            <a:pPr algn="l" marL="325755" indent="-162878" lvl="1">
              <a:lnSpc>
                <a:spcPts val="2376"/>
              </a:lnSpc>
              <a:buFont typeface="Arial"/>
              <a:buChar char="•"/>
            </a:pPr>
            <a:r>
              <a:rPr lang="en-US" sz="1800" spc="16">
                <a:solidFill>
                  <a:srgbClr val="404040"/>
                </a:solidFill>
                <a:latin typeface="TT Rounds Condensed Bold"/>
              </a:rPr>
              <a:t>Evaluation:</a:t>
            </a:r>
          </a:p>
          <a:p>
            <a:pPr algn="l" marL="812482" indent="-270828" lvl="2">
              <a:lnSpc>
                <a:spcPts val="2160"/>
              </a:lnSpc>
              <a:buFont typeface="Arial"/>
              <a:buChar char="⚬"/>
            </a:pPr>
            <a:r>
              <a:rPr lang="en-US" sz="1800" spc="16">
                <a:solidFill>
                  <a:srgbClr val="404040"/>
                </a:solidFill>
                <a:latin typeface="TT Rounds Condensed Bold"/>
              </a:rPr>
              <a:t>Assess the application's performance by testing its functionality on different operating systems and environments.</a:t>
            </a:r>
          </a:p>
          <a:p>
            <a:pPr algn="l" marL="812482" indent="-270828" lvl="2">
              <a:lnSpc>
                <a:spcPts val="2160"/>
              </a:lnSpc>
              <a:buFont typeface="Arial"/>
              <a:buChar char="⚬"/>
            </a:pPr>
            <a:r>
              <a:rPr lang="en-US" sz="1800" spc="16">
                <a:solidFill>
                  <a:srgbClr val="404040"/>
                </a:solidFill>
                <a:latin typeface="TT Rounds Condensed Bold"/>
              </a:rPr>
              <a:t>Gather user feedback to identify areas for improvement, such as additional features or enhancements to the GUI.</a:t>
            </a:r>
          </a:p>
          <a:p>
            <a:pPr algn="l" marL="812482" indent="-270828" lvl="2">
              <a:lnSpc>
                <a:spcPts val="2160"/>
              </a:lnSpc>
              <a:buFont typeface="Arial"/>
              <a:buChar char="⚬"/>
            </a:pPr>
            <a:r>
              <a:rPr lang="en-US" sz="1800" spc="-14">
                <a:solidFill>
                  <a:srgbClr val="404040"/>
                </a:solidFill>
                <a:latin typeface="Zen Maru Gothic"/>
              </a:rPr>
              <a:t>Result:Upon successful implementation and deployment, the keylogger application will provide users with a convenient way to monitor and log keystrokes, with clear feedback on the GUI indicating the current status of the keylogging process. Continuous refinement based on user feedback will ensure the application meets the needs of its users effectively.</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marL="488632" indent="-244316" lvl="1">
              <a:lnSpc>
                <a:spcPts val="3564"/>
              </a:lnSpc>
              <a:buFont typeface="Arial"/>
              <a:buChar char="•"/>
            </a:pPr>
            <a:r>
              <a:rPr lang="en-US" sz="2700" spc="-21">
                <a:solidFill>
                  <a:srgbClr val="0F0F0F"/>
                </a:solidFill>
                <a:latin typeface="Zen Maru Gothic"/>
              </a:rPr>
              <a:t>System requirements:</a:t>
            </a:r>
          </a:p>
          <a:p>
            <a:pPr algn="just" marL="893194" indent="-297731" lvl="2">
              <a:lnSpc>
                <a:spcPts val="2700"/>
              </a:lnSpc>
              <a:buFont typeface="Arial"/>
              <a:buChar char="⚬"/>
            </a:pPr>
            <a:r>
              <a:rPr lang="en-US" sz="2250" spc="-18">
                <a:solidFill>
                  <a:srgbClr val="0F0F0F"/>
                </a:solidFill>
                <a:latin typeface="Zen Maru Gothic"/>
              </a:rPr>
              <a:t>Define the hardware and software prerequisites necessary for running the keylogger application effectively.</a:t>
            </a:r>
          </a:p>
          <a:p>
            <a:pPr algn="just" marL="893194" indent="-297731" lvl="2">
              <a:lnSpc>
                <a:spcPts val="2700"/>
              </a:lnSpc>
              <a:buFont typeface="Arial"/>
              <a:buChar char="⚬"/>
            </a:pPr>
            <a:r>
              <a:rPr lang="en-US" sz="2250" spc="-18">
                <a:solidFill>
                  <a:srgbClr val="0F0F0F"/>
                </a:solidFill>
                <a:latin typeface="Zen Maru Gothic"/>
              </a:rPr>
              <a:t>Specify the supported operating systems and system configurations for seamless compatibility.</a:t>
            </a:r>
          </a:p>
          <a:p>
            <a:pPr algn="l" marL="488632" indent="-244316" lvl="1">
              <a:lnSpc>
                <a:spcPts val="3564"/>
              </a:lnSpc>
              <a:buFont typeface="Arial"/>
              <a:buChar char="•"/>
            </a:pPr>
            <a:r>
              <a:rPr lang="en-US" sz="2700" spc="-21">
                <a:solidFill>
                  <a:srgbClr val="0F0F0F"/>
                </a:solidFill>
                <a:latin typeface="Zen Maru Gothic"/>
              </a:rPr>
              <a:t>Library required to build the model</a:t>
            </a:r>
          </a:p>
          <a:p>
            <a:pPr algn="l" marL="893194" indent="-297731" lvl="2">
              <a:lnSpc>
                <a:spcPts val="2700"/>
              </a:lnSpc>
              <a:buFont typeface="Arial"/>
              <a:buChar char="⚬"/>
            </a:pPr>
            <a:r>
              <a:rPr lang="en-US" sz="2250" spc="-18">
                <a:solidFill>
                  <a:srgbClr val="0F0F0F"/>
                </a:solidFill>
                <a:latin typeface="Zen Maru Gothic"/>
              </a:rPr>
              <a:t>Identify the external libraries and dependencies utilized in constructing the keylogger application.</a:t>
            </a:r>
          </a:p>
          <a:p>
            <a:pPr algn="l" marL="893194" indent="-297731" lvl="2">
              <a:lnSpc>
                <a:spcPts val="2700"/>
              </a:lnSpc>
              <a:buFont typeface="Arial"/>
              <a:buChar char="⚬"/>
            </a:pPr>
            <a:r>
              <a:rPr lang="en-US" sz="2250" spc="-18">
                <a:solidFill>
                  <a:srgbClr val="0F0F0F"/>
                </a:solidFill>
                <a:latin typeface="Zen Maru Gothic"/>
              </a:rPr>
              <a:t>Highlight key libraries such as tkinter for GUI development and pynput for capturing keyboard events.</a:t>
            </a:r>
          </a:p>
          <a:p>
            <a:pPr algn="l" marL="1071832" indent="-357278" lvl="2">
              <a:lnSpc>
                <a:spcPts val="3564"/>
              </a:lnSpc>
            </a:pPr>
            <a:r>
              <a:rPr lang="en-US" sz="2700" spc="-21">
                <a:solidFill>
                  <a:srgbClr val="0F0F0F"/>
                </a:solidFill>
                <a:latin typeface="Zen Maru Gothic"/>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08284"/>
            <a:ext cx="16361543" cy="7179762"/>
          </a:xfrm>
          <a:prstGeom prst="rect">
            <a:avLst/>
          </a:prstGeom>
        </p:spPr>
        <p:txBody>
          <a:bodyPr anchor="t" rtlCol="false" tIns="0" lIns="0" bIns="0" rIns="0">
            <a:spAutoFit/>
          </a:bodyPr>
          <a:lstStyle/>
          <a:p>
            <a:pPr algn="l" marL="380048" indent="-190024" lvl="1">
              <a:lnSpc>
                <a:spcPts val="2494"/>
              </a:lnSpc>
              <a:buFont typeface="Arial"/>
              <a:buChar char="•"/>
            </a:pPr>
            <a:r>
              <a:rPr lang="en-US" sz="2100" spc="-17">
                <a:solidFill>
                  <a:srgbClr val="404040"/>
                </a:solidFill>
                <a:latin typeface="Zen Maru Gothic Bold"/>
              </a:rPr>
              <a:t>Algorithm Selection:</a:t>
            </a:r>
          </a:p>
          <a:p>
            <a:pPr algn="l" marL="866775" indent="-288925" lvl="2">
              <a:lnSpc>
                <a:spcPts val="2520"/>
              </a:lnSpc>
              <a:buFont typeface="Arial"/>
              <a:buChar char="⚬"/>
            </a:pPr>
            <a:r>
              <a:rPr lang="en-US" sz="2100" spc="-17">
                <a:solidFill>
                  <a:srgbClr val="404040"/>
                </a:solidFill>
                <a:latin typeface="Zen Maru Gothic"/>
              </a:rPr>
              <a:t>The chosen algorithm for the keylogger application is based on utilizing event listener functions provided by the pynput library. These functions enable the detection and capture of key press, hold, and release events in real-time.</a:t>
            </a:r>
          </a:p>
          <a:p>
            <a:pPr algn="l" marL="380048" indent="-190024" lvl="1">
              <a:lnSpc>
                <a:spcPts val="2494"/>
              </a:lnSpc>
              <a:buFont typeface="Arial"/>
              <a:buChar char="•"/>
            </a:pPr>
            <a:r>
              <a:rPr lang="en-US" sz="2100" spc="-17">
                <a:solidFill>
                  <a:srgbClr val="404040"/>
                </a:solidFill>
                <a:latin typeface="Zen Maru Gothic Bold"/>
              </a:rPr>
              <a:t>Data Input:</a:t>
            </a:r>
          </a:p>
          <a:p>
            <a:pPr algn="l" marL="866775" indent="-288925" lvl="2">
              <a:lnSpc>
                <a:spcPts val="2520"/>
              </a:lnSpc>
              <a:buFont typeface="Arial"/>
              <a:buChar char="⚬"/>
            </a:pPr>
            <a:r>
              <a:rPr lang="en-US" sz="2100" spc="-17">
                <a:solidFill>
                  <a:srgbClr val="404040"/>
                </a:solidFill>
                <a:latin typeface="Zen Maru Gothic"/>
              </a:rPr>
              <a:t>The input features utilized by the keylogger algorithm include various attributes of key events, such as timestamps, key identifiers (e.g., 'a', 'b', 'Enter'), and event types (press, hold, release).</a:t>
            </a:r>
          </a:p>
          <a:p>
            <a:pPr algn="l" marL="866775" indent="-288925" lvl="2">
              <a:lnSpc>
                <a:spcPts val="2520"/>
              </a:lnSpc>
              <a:buFont typeface="Arial"/>
              <a:buChar char="⚬"/>
            </a:pPr>
            <a:r>
              <a:rPr lang="en-US" sz="2100" spc="-17">
                <a:solidFill>
                  <a:srgbClr val="404040"/>
                </a:solidFill>
                <a:latin typeface="Zen Maru Gothic"/>
              </a:rPr>
              <a:t>Additionally, the keylogger may consider contextual information, such as the active application window or system-wide keyboard events, to provide comprehensive logging capabilities.</a:t>
            </a:r>
          </a:p>
          <a:p>
            <a:pPr algn="l" marL="380048" indent="-190024" lvl="1">
              <a:lnSpc>
                <a:spcPts val="2494"/>
              </a:lnSpc>
              <a:buFont typeface="Arial"/>
              <a:buChar char="•"/>
            </a:pPr>
            <a:r>
              <a:rPr lang="en-US" sz="2100" spc="-17">
                <a:solidFill>
                  <a:srgbClr val="404040"/>
                </a:solidFill>
                <a:latin typeface="Zen Maru Gothic Bold"/>
              </a:rPr>
              <a:t>Training Process:</a:t>
            </a:r>
          </a:p>
          <a:p>
            <a:pPr algn="l" marL="866775" indent="-288925" lvl="2">
              <a:lnSpc>
                <a:spcPts val="2520"/>
              </a:lnSpc>
              <a:buFont typeface="Arial"/>
              <a:buChar char="⚬"/>
            </a:pPr>
            <a:r>
              <a:rPr lang="en-US" sz="2100" spc="-17">
                <a:solidFill>
                  <a:srgbClr val="404040"/>
                </a:solidFill>
                <a:latin typeface="Zen Maru Gothic"/>
              </a:rPr>
              <a:t>The keylogger algorithm does not undergo a traditional training process, as it primarily functions as a real-time event listener and logger.</a:t>
            </a:r>
          </a:p>
          <a:p>
            <a:pPr algn="l" marL="866775" indent="-288925" lvl="2">
              <a:lnSpc>
                <a:spcPts val="2520"/>
              </a:lnSpc>
              <a:buFont typeface="Arial"/>
              <a:buChar char="⚬"/>
            </a:pPr>
            <a:r>
              <a:rPr lang="en-US" sz="2100" spc="-17">
                <a:solidFill>
                  <a:srgbClr val="404040"/>
                </a:solidFill>
                <a:latin typeface="Zen Maru Gothic"/>
              </a:rPr>
              <a:t>Initialization of the keylogger involves setting up event listeners to detect key events and configuring event buffers to handle incoming events efficiently.</a:t>
            </a:r>
          </a:p>
          <a:p>
            <a:pPr algn="l" marL="380048" indent="-190024" lvl="1">
              <a:lnSpc>
                <a:spcPts val="2494"/>
              </a:lnSpc>
              <a:buFont typeface="Arial"/>
              <a:buChar char="•"/>
            </a:pPr>
            <a:r>
              <a:rPr lang="en-US" sz="2100" spc="-17">
                <a:solidFill>
                  <a:srgbClr val="404040"/>
                </a:solidFill>
                <a:latin typeface="Zen Maru Gothic Bold"/>
              </a:rPr>
              <a:t>Prediction Process:</a:t>
            </a:r>
          </a:p>
          <a:p>
            <a:pPr algn="l" marL="866775" indent="-288925" lvl="2">
              <a:lnSpc>
                <a:spcPts val="2520"/>
              </a:lnSpc>
              <a:buFont typeface="Arial"/>
              <a:buChar char="⚬"/>
            </a:pPr>
            <a:r>
              <a:rPr lang="en-US" sz="2100" spc="-17">
                <a:solidFill>
                  <a:srgbClr val="404040"/>
                </a:solidFill>
                <a:latin typeface="Zen Maru Gothic"/>
              </a:rPr>
              <a:t>The keylogger captures and processes key events in real-time, logging each event along with its associated timestamp and event type.</a:t>
            </a:r>
          </a:p>
          <a:p>
            <a:pPr algn="l" marL="866775" indent="-288925" lvl="2">
              <a:lnSpc>
                <a:spcPts val="2520"/>
              </a:lnSpc>
              <a:buFont typeface="Arial"/>
              <a:buChar char="⚬"/>
            </a:pPr>
            <a:r>
              <a:rPr lang="en-US" sz="2100" spc="-17">
                <a:solidFill>
                  <a:srgbClr val="404040"/>
                </a:solidFill>
                <a:latin typeface="Zen Maru Gothic"/>
              </a:rPr>
              <a:t>Different types of key events, including key press, hold, and release actions, are handled and stored sequentially in log files for later analysis or monitoring purposes.</a:t>
            </a:r>
          </a:p>
          <a:p>
            <a:pPr algn="l" marL="866775" indent="-288925" lvl="2">
              <a:lnSpc>
                <a:spcPts val="249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1132911" y="2135841"/>
            <a:ext cx="16361543" cy="6880446"/>
          </a:xfrm>
          <a:prstGeom prst="rect">
            <a:avLst/>
          </a:prstGeom>
        </p:spPr>
        <p:txBody>
          <a:bodyPr anchor="t" rtlCol="false" tIns="0" lIns="0" bIns="0" rIns="0">
            <a:spAutoFit/>
          </a:bodyPr>
          <a:lstStyle/>
          <a:p>
            <a:pPr algn="l">
              <a:lnSpc>
                <a:spcPts val="2661"/>
              </a:lnSpc>
            </a:pPr>
            <a:r>
              <a:rPr lang="en-US" sz="2519" spc="-20">
                <a:solidFill>
                  <a:srgbClr val="404040"/>
                </a:solidFill>
                <a:latin typeface="Zen Maru Gothic"/>
              </a:rPr>
              <a:t>Upon evaluation, the keylogger application demonstrates robust functionality and performance in capturing and logging keystrokes effectively. Here are the summarized results:</a:t>
            </a:r>
          </a:p>
          <a:p>
            <a:pPr algn="l" marL="456057" indent="-228028" lvl="1">
              <a:lnSpc>
                <a:spcPts val="2661"/>
              </a:lnSpc>
              <a:buFont typeface="Arial"/>
              <a:buChar char="•"/>
            </a:pPr>
            <a:r>
              <a:rPr lang="en-US" sz="2519" spc="-20">
                <a:solidFill>
                  <a:srgbClr val="404040"/>
                </a:solidFill>
                <a:latin typeface="Zen Maru Gothic"/>
              </a:rPr>
              <a:t>Accuracy and Effectiveness: </a:t>
            </a:r>
          </a:p>
          <a:p>
            <a:pPr algn="l" marL="885050" indent="-295017" lvl="2">
              <a:lnSpc>
                <a:spcPts val="2645"/>
              </a:lnSpc>
              <a:buFont typeface="Arial"/>
              <a:buChar char="⚬"/>
            </a:pPr>
            <a:r>
              <a:rPr lang="en-US" sz="2204" spc="-17">
                <a:solidFill>
                  <a:srgbClr val="404040"/>
                </a:solidFill>
                <a:latin typeface="Zen Maru Gothic"/>
              </a:rPr>
              <a:t>The keylogger accurately captures key press, hold, and release events in</a:t>
            </a:r>
          </a:p>
          <a:p>
            <a:pPr algn="l" marL="885050" indent="-295017" lvl="2">
              <a:lnSpc>
                <a:spcPts val="2645"/>
              </a:lnSpc>
            </a:pPr>
            <a:r>
              <a:rPr lang="en-US" sz="2204" spc="-17">
                <a:solidFill>
                  <a:srgbClr val="404040"/>
                </a:solidFill>
                <a:latin typeface="Zen Maru Gothic"/>
              </a:rPr>
              <a:t> real-time with high precision.</a:t>
            </a:r>
          </a:p>
          <a:p>
            <a:pPr algn="l" marL="885050" indent="-295017" lvl="2">
              <a:lnSpc>
                <a:spcPts val="2645"/>
              </a:lnSpc>
              <a:buFont typeface="Arial"/>
              <a:buChar char="⚬"/>
            </a:pPr>
            <a:r>
              <a:rPr lang="en-US" sz="2204" spc="-17">
                <a:solidFill>
                  <a:srgbClr val="404040"/>
                </a:solidFill>
                <a:latin typeface="Zen Maru Gothic"/>
              </a:rPr>
              <a:t>Event detection rate is consistently high, ensuring comprehensive logging</a:t>
            </a:r>
          </a:p>
          <a:p>
            <a:pPr algn="l" marL="885050" indent="-295017" lvl="2">
              <a:lnSpc>
                <a:spcPts val="2645"/>
              </a:lnSpc>
            </a:pPr>
            <a:r>
              <a:rPr lang="en-US" sz="2204" spc="-17">
                <a:solidFill>
                  <a:srgbClr val="404040"/>
                </a:solidFill>
                <a:latin typeface="Zen Maru Gothic"/>
              </a:rPr>
              <a:t> of keystrokes across various applications and system environments. </a:t>
            </a:r>
          </a:p>
          <a:p>
            <a:pPr algn="l" marL="456057" indent="-228028" lvl="1">
              <a:lnSpc>
                <a:spcPts val="2661"/>
              </a:lnSpc>
              <a:buFont typeface="Arial"/>
              <a:buChar char="•"/>
            </a:pPr>
            <a:r>
              <a:rPr lang="en-US" sz="2519" spc="-20">
                <a:solidFill>
                  <a:srgbClr val="404040"/>
                </a:solidFill>
                <a:latin typeface="Zen Maru Gothic"/>
              </a:rPr>
              <a:t>Visualizations and Comparisons:  </a:t>
            </a:r>
          </a:p>
          <a:p>
            <a:pPr algn="l" marL="885050" indent="-295017" lvl="2">
              <a:lnSpc>
                <a:spcPts val="2645"/>
              </a:lnSpc>
              <a:buFont typeface="Arial"/>
              <a:buChar char="⚬"/>
            </a:pPr>
            <a:r>
              <a:rPr lang="en-US" sz="2204" spc="-17">
                <a:solidFill>
                  <a:srgbClr val="404040"/>
                </a:solidFill>
                <a:latin typeface="Zen Maru Gothic"/>
              </a:rPr>
              <a:t>Visualizations depicting the frequency and distribution of logged keystrokes </a:t>
            </a:r>
          </a:p>
          <a:p>
            <a:pPr algn="l" marL="885050" indent="-295017" lvl="2">
              <a:lnSpc>
                <a:spcPts val="2645"/>
              </a:lnSpc>
            </a:pPr>
            <a:r>
              <a:rPr lang="en-US" sz="2204" spc="-17">
                <a:solidFill>
                  <a:srgbClr val="404040"/>
                </a:solidFill>
                <a:latin typeface="Zen Maru Gothic"/>
              </a:rPr>
              <a:t>over time provide valuable insights into user activity patterns. </a:t>
            </a:r>
          </a:p>
          <a:p>
            <a:pPr algn="l" marL="513064" indent="-256532" lvl="1">
              <a:lnSpc>
                <a:spcPts val="2993"/>
              </a:lnSpc>
              <a:buFont typeface="Arial"/>
              <a:buChar char="•"/>
            </a:pPr>
            <a:r>
              <a:rPr lang="en-US" sz="2835" spc="-23">
                <a:solidFill>
                  <a:srgbClr val="404040"/>
                </a:solidFill>
                <a:latin typeface="Zen Maru Gothic"/>
              </a:rPr>
              <a:t>Model's Performance:  </a:t>
            </a:r>
          </a:p>
          <a:p>
            <a:pPr algn="l" marL="885050" indent="-295017" lvl="2">
              <a:lnSpc>
                <a:spcPts val="2645"/>
              </a:lnSpc>
              <a:buFont typeface="Arial"/>
              <a:buChar char="⚬"/>
            </a:pPr>
            <a:r>
              <a:rPr lang="en-US" sz="2204" spc="-17">
                <a:solidFill>
                  <a:srgbClr val="404040"/>
                </a:solidFill>
                <a:latin typeface="Zen Maru Gothic"/>
              </a:rPr>
              <a:t>The keylogger model exhibits reliable performance in capturing keystrokes across different applications and system configurations. Event latency is minimal, ensuring timely logging of keystrokes without noticeable delays.</a:t>
            </a:r>
          </a:p>
          <a:p>
            <a:pPr algn="l" marL="885050" indent="-295017" lvl="2">
              <a:lnSpc>
                <a:spcPts val="2645"/>
              </a:lnSpc>
              <a:buFont typeface="Arial"/>
              <a:buChar char="⚬"/>
            </a:pPr>
            <a:r>
              <a:rPr lang="en-US" sz="2204" spc="-17">
                <a:solidFill>
                  <a:srgbClr val="404040"/>
                </a:solidFill>
                <a:latin typeface="Zen Maru Gothic"/>
              </a:rPr>
              <a:t> Effective buffer management prevents overflow issues and ensures uninterrupted logging even during periods of high typing activity.</a:t>
            </a:r>
          </a:p>
        </p:txBody>
      </p:sp>
      <p:sp>
        <p:nvSpPr>
          <p:cNvPr name="Freeform 11" id="11"/>
          <p:cNvSpPr/>
          <p:nvPr/>
        </p:nvSpPr>
        <p:spPr>
          <a:xfrm flipH="false" flipV="false" rot="0">
            <a:off x="11411146" y="2927022"/>
            <a:ext cx="6174747" cy="4256202"/>
          </a:xfrm>
          <a:custGeom>
            <a:avLst/>
            <a:gdLst/>
            <a:ahLst/>
            <a:cxnLst/>
            <a:rect r="r" b="b" t="t" l="l"/>
            <a:pathLst>
              <a:path h="4256202" w="6174747">
                <a:moveTo>
                  <a:pt x="0" y="0"/>
                </a:moveTo>
                <a:lnTo>
                  <a:pt x="6174748" y="0"/>
                </a:lnTo>
                <a:lnTo>
                  <a:pt x="6174748" y="4256202"/>
                </a:lnTo>
                <a:lnTo>
                  <a:pt x="0" y="4256202"/>
                </a:lnTo>
                <a:lnTo>
                  <a:pt x="0" y="0"/>
                </a:lnTo>
                <a:close/>
              </a:path>
            </a:pathLst>
          </a:custGeom>
          <a:blipFill>
            <a:blip r:embed="rId3"/>
            <a:stretch>
              <a:fillRect l="-14247" t="-17361" r="-48716" b="-1562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In conclusion, the keylogger application serves as a valuable tool for capturing keyboard input, providing insights into user activities and behavior. Throughout the implementation process, several findings emerged regarding the effectiveness of the solution. The application successfully records keystrokes, offering a comprehensive log of user interactions. However, challenges were encountered, particularly in handling complex keyboard events and ensuring compatibility across different operating systems and applications.</a:t>
            </a:r>
          </a:p>
          <a:p>
            <a:pPr algn="l" marL="542925" indent="-271462" lvl="1">
              <a:lnSpc>
                <a:spcPts val="3960"/>
              </a:lnSpc>
              <a:buFont typeface="Arial"/>
              <a:buChar char="•"/>
            </a:pPr>
            <a:r>
              <a:rPr lang="en-US" sz="3000" spc="-24">
                <a:solidFill>
                  <a:srgbClr val="0F0F0F"/>
                </a:solidFill>
                <a:latin typeface="Zen Maru Gothic"/>
              </a:rPr>
              <a:t>Overall, accurate and reliable keylogging capabilities are crucial for maintaining a stable supply of rental bikes in urban areas. By summarizing findings, addressing challenges, and exploring potential improvements, the keylogger application can continue to evolve as a valuable asset in cybersecurity, digital forensics, and user behavior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60659"/>
            <a:ext cx="16361543" cy="6956646"/>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rPr>
              <a:t>For further developments, the keylogger application could benefit from various enhancements and expansions. Integrating additional data sources, such as system events or application usage statistics, would offer a more comprehensive understanding of user behavior. </a:t>
            </a:r>
          </a:p>
          <a:p>
            <a:pPr algn="l" marL="542925" indent="-271462" lvl="1">
              <a:lnSpc>
                <a:spcPts val="3960"/>
              </a:lnSpc>
              <a:buFont typeface="Arial"/>
              <a:buChar char="•"/>
            </a:pPr>
            <a:r>
              <a:rPr lang="en-US" sz="3000" spc="-24">
                <a:solidFill>
                  <a:srgbClr val="404040"/>
                </a:solidFill>
                <a:latin typeface="Zen Maru Gothic"/>
              </a:rPr>
              <a:t> Optimizing the algorithm for efficiency and accuracy, particularly in handling uncommon keyboard events, could improve overall performance. Expanding the system's coverage to include multiple devices or platforms would enable centralized monitoring across various endpoints. </a:t>
            </a:r>
          </a:p>
          <a:p>
            <a:pPr algn="l" marL="542925" indent="-271462" lvl="1">
              <a:lnSpc>
                <a:spcPts val="3960"/>
              </a:lnSpc>
              <a:buFont typeface="Arial"/>
              <a:buChar char="•"/>
            </a:pPr>
            <a:r>
              <a:rPr lang="en-US" sz="3000" spc="-24">
                <a:solidFill>
                  <a:srgbClr val="404040"/>
                </a:solidFill>
                <a:latin typeface="Zen Maru Gothic"/>
              </a:rPr>
              <a:t>Additionally, integrating emerging technologies like edge computing or advanced machine learning techniques could enhance scalability, responsiveness, and intelligent logging capabilities. These developments would position the keylogger application as a more robust and adaptable tool, capable of meeting the evolving needs of users and applications.</a:t>
            </a:r>
          </a:p>
          <a:p>
            <a:pPr algn="l" marL="542925" indent="-271462" lvl="1">
              <a:lnSpc>
                <a:spcPts val="3960"/>
              </a:lnSpc>
            </a:pP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DAGCCEhf3O8</dc:identifier>
  <dcterms:modified xsi:type="dcterms:W3CDTF">2011-08-01T06:04:30Z</dcterms:modified>
  <cp:revision>1</cp:revision>
  <dc:title>Presented By: Ashok T -College Of Engineering Guindy-B.E CS</dc:title>
</cp:coreProperties>
</file>